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326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300" r:id="rId16"/>
    <p:sldId id="299" r:id="rId17"/>
    <p:sldId id="301" r:id="rId18"/>
    <p:sldId id="302" r:id="rId19"/>
    <p:sldId id="304" r:id="rId20"/>
    <p:sldId id="303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6"/>
      </p:cViewPr>
      <p:guideLst/>
    </p:cSldViewPr>
  </p:slideViewPr>
  <p:outlineViewPr>
    <p:cViewPr>
      <p:scale>
        <a:sx n="33" d="100"/>
        <a:sy n="33" d="100"/>
      </p:scale>
      <p:origin x="0" y="-293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16.04.2025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Hafta Yeni Medya ve Hİ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Yeni Medya ve Habercilik Anlayışının Dönüşümü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dijitalleşme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temelli olarak gelişmiş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etkileşim,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kitlesizleştirme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eşzamansızlık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özellikleriyle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ayrılmıştır. Bu özellikler,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haberin üretimi, dağıtımı ve tüketimi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derin değişimler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yaratmıştır.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 Etkileşim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pasif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konumdayken,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içerik hakkında doğrudan geri bildirimde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bulunabilir.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haber sitesindeki habere anında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yapılabilir ya da sosyal medyada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paylaşılabilir.</a:t>
            </a:r>
          </a:p>
        </p:txBody>
      </p:sp>
    </p:spTree>
    <p:extLst>
      <p:ext uri="{BB962C8B-B14F-4D97-AF65-F5344CB8AC3E}">
        <p14:creationId xmlns:p14="http://schemas.microsoft.com/office/powerpoint/2010/main" val="6934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Kitlesizleştirme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herkese aynı içeriği sunmak yerine,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bireylere özel içerikler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algoritması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kullanıcının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geçmişine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içerik önerirken, televizyon herkese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yayını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</a:t>
            </a:r>
          </a:p>
        </p:txBody>
      </p:sp>
    </p:spTree>
    <p:extLst>
      <p:ext uri="{BB962C8B-B14F-4D97-AF65-F5344CB8AC3E}">
        <p14:creationId xmlns:p14="http://schemas.microsoft.com/office/powerpoint/2010/main" val="418060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Eşzamansızlık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kullanıcılar içeriklere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istedikleri zaman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ulaşabilmektedir.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veya haber uygulamaları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izleyici, içeriğe yayın saatine bağlı kalmadan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erişebilir.</a:t>
            </a:r>
          </a:p>
        </p:txBody>
      </p:sp>
    </p:spTree>
    <p:extLst>
      <p:ext uri="{BB962C8B-B14F-4D97-AF65-F5344CB8AC3E}">
        <p14:creationId xmlns:p14="http://schemas.microsoft.com/office/powerpoint/2010/main" val="177247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Haberciliğin Yeni Medyada Dönüşümü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habercilik pratiklerini temelden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değiştirmiştir: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Tartışma Ortamı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Habere dair yorumlar ve paylaşımlar, kullanıcılar arasında fikir alışverişi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yapılan yorumlar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oluşturabilir.</a:t>
            </a:r>
          </a:p>
        </p:txBody>
      </p:sp>
    </p:spTree>
    <p:extLst>
      <p:ext uri="{BB962C8B-B14F-4D97-AF65-F5344CB8AC3E}">
        <p14:creationId xmlns:p14="http://schemas.microsoft.com/office/powerpoint/2010/main" val="19726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Amatörlüğün Yükselişi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 olmayan bireyler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telefonlarıyla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oluşturmakta, bunu ya bireysel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bloglarında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yayınlamakta ya 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profesyonel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medyaya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satmaktadırlar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2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Herkes Dağıtımcı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artık sadece medya kuruluşlarından değil, bireylerin kendi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hesaplarından 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yayılmaktadır.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sel felaketinin videosunu paylaşan vatandaş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yaratabilir.</a:t>
            </a:r>
          </a:p>
        </p:txBody>
      </p:sp>
    </p:spTree>
    <p:extLst>
      <p:ext uri="{BB962C8B-B14F-4D97-AF65-F5344CB8AC3E}">
        <p14:creationId xmlns:p14="http://schemas.microsoft.com/office/powerpoint/2010/main" val="371014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Haritalandırma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verilerle desteklenen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interaktif haritalı haberler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salgın, seçim veya trafik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konuların sunumunda sıkça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2.5. Küreselleşme ve Ulaşılabilirlik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sayesinde içerikler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 erişime açık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hâle gelmiştir.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İngiltere'de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çekilen bir protesto görüntüsü, birkaç saniyede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Türkiye'deki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kullanıcı tarafından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izlenebilir.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89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Güncellenebilirlik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Haberler olay geliştikçe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anında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 haberine artçı bilgiler eklenmesi gibi.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Mobilite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artık haberleri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yerinden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cep telefonlarıyla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uzaktan takip ederek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oluşturabilir.</a:t>
            </a:r>
          </a:p>
        </p:txBody>
      </p:sp>
    </p:spTree>
    <p:extLst>
      <p:ext uri="{BB962C8B-B14F-4D97-AF65-F5344CB8AC3E}">
        <p14:creationId xmlns:p14="http://schemas.microsoft.com/office/powerpoint/2010/main" val="6349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Haber Toplama Teknikleri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3.1. Birinci El Kaynaklar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Gazetecinin doğrudan tanık olduğu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 da yaptığı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röportajlar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gruba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muhabirin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TBMM’de yaptığı bir canlı yayın.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40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3.2. İkinci El Kaynaklar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Gazeteci olay yerine gitmeden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basın bültenlerinden, arşivlerden ya da sosyal medyadan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edinir.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bakanın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paylaşımını haberleştirmek.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kaynaklara ulaşmak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saniyeler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Görüşme, video ya da belge paylaşımı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uygulamalar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yürütülür.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84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Yurttaş Gazeteciliği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Yurttaş gazeteciliği, sıradan bireylerin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üretimine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katılımıdır.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Kameralı telefonlar ve sosyal medya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süreci hızlandırmıştır.</a:t>
            </a:r>
          </a:p>
        </p:txBody>
      </p:sp>
    </p:spTree>
    <p:extLst>
      <p:ext uri="{BB962C8B-B14F-4D97-AF65-F5344CB8AC3E}">
        <p14:creationId xmlns:p14="http://schemas.microsoft.com/office/powerpoint/2010/main" val="32457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Özellikleri:</a:t>
            </a:r>
          </a:p>
          <a:p>
            <a:pPr lvl="1" algn="just">
              <a:lnSpc>
                <a:spcPct val="150000"/>
              </a:lnSpc>
            </a:pP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sesini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duyurma</a:t>
            </a: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imkânı</a:t>
            </a:r>
          </a:p>
          <a:p>
            <a:pPr lvl="1" algn="just">
              <a:lnSpc>
                <a:spcPct val="150000"/>
              </a:lnSpc>
            </a:pP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Kırsaldan</a:t>
            </a: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haber üretme</a:t>
            </a:r>
          </a:p>
          <a:p>
            <a:pPr lvl="1" algn="just">
              <a:lnSpc>
                <a:spcPct val="150000"/>
              </a:lnSpc>
            </a:pP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medyaya karşı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alternatif</a:t>
            </a: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</a:t>
            </a:r>
          </a:p>
          <a:p>
            <a:pPr lvl="1" algn="just">
              <a:lnSpc>
                <a:spcPct val="150000"/>
              </a:lnSpc>
            </a:pP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Ayrımcılığa karşı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 merkezli haber anlayışı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140journos ve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Bianet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oluşumlar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yurttaş gazeteciliği uygulamalarına örnektir.</a:t>
            </a:r>
          </a:p>
        </p:txBody>
      </p:sp>
    </p:spTree>
    <p:extLst>
      <p:ext uri="{BB962C8B-B14F-4D97-AF65-F5344CB8AC3E}">
        <p14:creationId xmlns:p14="http://schemas.microsoft.com/office/powerpoint/2010/main" val="61887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Haber Yayınlama: Yeni Medyanın Avantajları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haberin yayınlanmasını kolaylaştırarak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baskı, dağıtım ve ekipman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maliyetleri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ortadan kaldırmıştır.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birkaç sayfa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editörüyle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haber yayını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mümkündür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1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İnternet Gazeteciliği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Milliyet gazetesi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1996’da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yayıncılığına geçen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 gazetesidir.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Haberin her an güncellenebilir, çoklu ortamla desteklenebilir yapıya kavuşması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avantajdır.</a:t>
            </a:r>
          </a:p>
        </p:txBody>
      </p:sp>
    </p:spTree>
    <p:extLst>
      <p:ext uri="{BB962C8B-B14F-4D97-AF65-F5344CB8AC3E}">
        <p14:creationId xmlns:p14="http://schemas.microsoft.com/office/powerpoint/2010/main" val="16223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5.2.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Haberciliği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oluşturduğu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profesyonel içeriklerle yarışır hâle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gelmiştir.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Vblog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(video),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photoblog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(fotoğraf),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moblog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(mobil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 türleri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Irak Savaşı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sırasında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Cüneyt Özdemir’in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üzerinden yaptığı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Türkiye’deki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savaş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bloglarındandır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9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Yeni Medyada Etik Sorunlar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 Güvenilirlik Sorunu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Haberin kaynağı çoğu zaman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belirsizdir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Yalan ya da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manipülatif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 hızla yayılabilir.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Editoryal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Sürecin Olmaması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gazeteciliğinde haberler genellikle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editör onayından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geçmeden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5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Yorumların Denetimsizliği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 özelliği sayesinde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haberlere yapılan yorumlarda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ayrımcılık, nefret söylemi veya yanlış bilgilendirme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içeren ifadeler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alabilir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2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Haber-Reklam Ayrımı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Bazı içerikler aslında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reklamdır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ancak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gibi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sunulur. Bu 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okuyucuda etik bir karışıklığa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3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Post-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Çağı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Gerçeklikten çok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duyguların ve inançların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çıktığı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“post-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içerikler, habercilikte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nesnelliği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zayıflatmaktadır.</a:t>
            </a:r>
          </a:p>
        </p:txBody>
      </p:sp>
    </p:spTree>
    <p:extLst>
      <p:ext uri="{BB962C8B-B14F-4D97-AF65-F5344CB8AC3E}">
        <p14:creationId xmlns:p14="http://schemas.microsoft.com/office/powerpoint/2010/main" val="259886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1: Kahramanmaraş Depremi (6 Şubat 2023) – Yeni Medya ile Kriz Haberciliği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anlarında hem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üretimi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de halkla iletişim açısından oynadığı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Şubat 2023’te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 tarihinin en büyük depremlerinden biri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Kahramanmaraş merkezli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gerçekleşti.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saatlerde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felaketin büyüklüğünü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anlamakta gecikirken,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TikTok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sosyal medya platformları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deprem bölgesindeki vatandaşlar tarafından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acil yardım, konum paylaşımı ve canlı görüntülerle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doldu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44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Depremzedeler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 bilgilerini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tweet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atarak yardım çağrısında bulundu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(örnek: “Annem ve kardeşim şu konumda, binamız yıkıldı. Lütfen yardım!”).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Arama kurtarma ekipleri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verileri aktif olarak kullanarak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nokta atışı müdahaleler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yaptı.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“Sesimi duyan var mı?”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videoları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yayıldı ve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 gündemini sarstı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içeriklerden alıntılar yaparak yayına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aldı; bu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geleneksel medyayı besleyen bir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hâline geldiğini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gösterdi.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0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haber alma değil,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kurtarma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işlevi gördü. Bu vaka, kriz anlarında yeni medyanın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habercilik aracı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olabileceğini gözler önüne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serdi.</a:t>
            </a:r>
          </a:p>
        </p:txBody>
      </p:sp>
    </p:spTree>
    <p:extLst>
      <p:ext uri="{BB962C8B-B14F-4D97-AF65-F5344CB8AC3E}">
        <p14:creationId xmlns:p14="http://schemas.microsoft.com/office/powerpoint/2010/main" val="146619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2: George Floyd’un Ölümü (2020) – Yurttaş Gazeteciliğinin Gücü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Yurttaş gazeteciliği ve sosyal medyanın küresel protestoları tetikleyici rolü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Mayıs 2020’de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ABD’nin Minneapolis kentinde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Floyd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isimli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-Amerikalı vatandaş,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polis memurunun boyn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bastırarak uyguladığı güç sonucu hayatını kaybetti.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anlar,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olaya tanık olan bir yurttaş tarafından cep telefonuyla kaydedilip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paylaşıldı.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13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Facebook’ta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birkaç saat içinde milyonlara ulaştı.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(#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ICantBreathe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etiketi trend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paylaşımın ardından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ABD’nin 50 eyaletinde ve dünyanın birçok ülkesinde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“Black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Lives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(Siyah Hayatlar Önemlidir)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protestoları başladı.</a:t>
            </a:r>
          </a:p>
        </p:txBody>
      </p:sp>
    </p:spTree>
    <p:extLst>
      <p:ext uri="{BB962C8B-B14F-4D97-AF65-F5344CB8AC3E}">
        <p14:creationId xmlns:p14="http://schemas.microsoft.com/office/powerpoint/2010/main" val="21533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CNN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BBC, NYT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 akım medya organları olaydan sonra bu görüntüleri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yayınladı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içeriğinin klasik medyanın gündemini belirlemesini ve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aktivizmi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tetiklemesini sağlayan somut bir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hâline geldi.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9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aracılığıyla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bir farkındalığa ve kitlesel harekete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dönüştü.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Yurttaş gazeteciliğiyle çekilen bir video,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ülkenin sistemini sorgulatan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tartışmaların fitilini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ateşledi.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5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lvl="1" indent="0">
              <a:lnSpc>
                <a:spcPct val="150000"/>
              </a:lnSpc>
              <a:buNone/>
            </a:pPr>
            <a:r>
              <a:rPr lang="tr-TR" sz="3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Hafta Yeni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Habercilik – Test Soruları</a:t>
            </a:r>
          </a:p>
          <a:p>
            <a:pPr lvl="1" indent="457200">
              <a:lnSpc>
                <a:spcPct val="150000"/>
              </a:lnSpc>
              <a:buFont typeface="+mj-lt"/>
              <a:buAutoNum type="arabicPeriod"/>
            </a:pP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medyanın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temel üç özelliği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aşağıdakilerden hangisinde birlikte doğru verilmiştir?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Etkileşim – Sansür – Manipülasyon 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Kitlesel yayın – Reklam – Zamanlama 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Etkileşim –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Kitlesizleştirme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Eşzamansızlık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Dağıtım – Tek yönlülük – Sabit yayın akışı 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Arşivleme – Sansür – Telif</a:t>
            </a:r>
          </a:p>
        </p:txBody>
      </p:sp>
    </p:spTree>
    <p:extLst>
      <p:ext uri="{BB962C8B-B14F-4D97-AF65-F5344CB8AC3E}">
        <p14:creationId xmlns:p14="http://schemas.microsoft.com/office/powerpoint/2010/main" val="295340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Aşağıdakilerden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ile yeni medya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arasındaki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zamanlama farkını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 açıklar?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Geleneksel medya her zaman özeldir 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Yeni medya kullanıcıya istediği zaman içerik sunar 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Yeni medya sadece sabah yayın yapar 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Geleneksel medya eşzamanlı değildir 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Yeni medya baskıya dayalıdır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“Haberin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altına kullanıcı yorumları yazabiliyor ve sosyal medyada paylaşımlar yapılabiliyor.” Bu durum aşağıdakilerden hangisinin sonucudur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Kitlesizleştirme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Güncellenebilirlik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Mobilite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Multimedya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56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Yeni medyada haberin kişiselleştirilmesi aşağıdaki hangi özellikle doğrudan ilgilidir?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r-TR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Güncellenebilirlik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b) </a:t>
            </a:r>
            <a:r>
              <a:rPr lang="tr-TR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Mobilite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c) Multimedya </a:t>
            </a:r>
            <a:b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d) </a:t>
            </a:r>
            <a:r>
              <a:rPr lang="tr-TR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Kitlesizleştirme</a:t>
            </a: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e) Dağıtım</a:t>
            </a:r>
            <a:r>
              <a:rPr lang="tr-TR" sz="3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3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lvl="1" indent="457200" algn="just">
              <a:lnSpc>
                <a:spcPct val="150000"/>
              </a:lnSpc>
              <a:buFont typeface="+mj-lt"/>
              <a:buAutoNum type="arabicPeriod" startAt="5"/>
            </a:pP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yurttaş gazeteciliğinin bir özelliği değildir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Sıradan bireyler tarafından haber yapılması 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Yalnızca resmi kurumlar tarafından içerik üretilmesi 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Akıllı telefonlarla video kaydı yapılması 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Sosyal medya üzerinden yayın yapılması 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Alternatif medya kaynağı oluşturması</a:t>
            </a:r>
          </a:p>
        </p:txBody>
      </p:sp>
    </p:spTree>
    <p:extLst>
      <p:ext uri="{BB962C8B-B14F-4D97-AF65-F5344CB8AC3E}">
        <p14:creationId xmlns:p14="http://schemas.microsoft.com/office/powerpoint/2010/main" val="199911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“Haberin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 güncellenmesi ve gelişen olaylara göre yeni bilgiler eklenmesi” aşağıdaki hangi kavramla ifade edilir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Arşivleme 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Güncellenebilirlik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Mobilite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Doğrulama</a:t>
            </a:r>
            <a:r>
              <a:rPr lang="tr-TR" sz="3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15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lvl="1" indent="457200" algn="just">
              <a:lnSpc>
                <a:spcPct val="150000"/>
              </a:lnSpc>
              <a:buFont typeface="+mj-lt"/>
              <a:buAutoNum type="arabicPeriod" startAt="7"/>
            </a:pP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yeni medya ile geleneksel medya arasındaki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toplama farkını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iyi açıklar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haberi sadece TV’den alır 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Geleneksel medya sosyal medya kullanır 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Yeni medyada kaynaklara anında dijital erişim sağlanabilir 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Geleneksel medya eşzamanlıdır 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Yeni medya yalnızca sesli habercilik yapar</a:t>
            </a:r>
          </a:p>
        </p:txBody>
      </p:sp>
    </p:spTree>
    <p:extLst>
      <p:ext uri="{BB962C8B-B14F-4D97-AF65-F5344CB8AC3E}">
        <p14:creationId xmlns:p14="http://schemas.microsoft.com/office/powerpoint/2010/main" val="40259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lvl="1" indent="457200" algn="just">
              <a:lnSpc>
                <a:spcPct val="150000"/>
              </a:lnSpc>
              <a:buFont typeface="+mj-lt"/>
              <a:buAutoNum type="arabicPeriod" startAt="8"/>
            </a:pP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haberciliğinde ortaya çıkan etik sorunlardan biri değildir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indent="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Güvenilirlik 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Editoryal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sürecin olmaması 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Yorumların denetimsizliği 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5N1K kuralına tam uyum sağlanması 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Haber-reklam ayrımının belirsizleşmesi</a:t>
            </a:r>
          </a:p>
        </p:txBody>
      </p:sp>
    </p:spTree>
    <p:extLst>
      <p:ext uri="{BB962C8B-B14F-4D97-AF65-F5344CB8AC3E}">
        <p14:creationId xmlns:p14="http://schemas.microsoft.com/office/powerpoint/2010/main" val="12239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Aşağıdakilerden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</a:t>
            </a:r>
            <a:r>
              <a:rPr lang="tr-TR" sz="3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Kahramanmaraş Depremi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sırasında yeni medyanın etkili kullanımına örnektir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TV dizilerinde anma sahneleri olması 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Depremzedelerin sosyal medyada konum paylaşarak yardım istemesi 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Resmî gazete bildirimleri 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Deprem sonrası televizyon röportajları 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SMS ile bağış kampanyaları</a:t>
            </a:r>
            <a:r>
              <a:rPr lang="tr-TR" sz="3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98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457200" lvl="1" indent="457200" algn="just">
              <a:lnSpc>
                <a:spcPct val="150000"/>
              </a:lnSpc>
              <a:buNone/>
            </a:pP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“George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Floyd’un ölümü sonrası 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yurttaşın </a:t>
            </a:r>
            <a:r>
              <a:rPr lang="tr-TR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çektiği video, tüm dünyada protestolara yol açtı.” Bu örnek aşağıdakilerden hangisini temsil eder</a:t>
            </a:r>
            <a:r>
              <a:rPr lang="tr-TR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lvl="1" indent="457200">
              <a:lnSpc>
                <a:spcPct val="150000"/>
              </a:lnSpc>
              <a:buNone/>
            </a:pP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Arşivleme 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Mobilite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Yurttaş gazeteciliği 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Kurumsal yayıncılık </a:t>
            </a:r>
            <a:b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Foto-habercilik</a:t>
            </a:r>
            <a:endParaRPr lang="tr-TR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02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3125</TotalTime>
  <Words>1237</Words>
  <Application>Microsoft Office PowerPoint</Application>
  <PresentationFormat>Geniş ekran</PresentationFormat>
  <Paragraphs>117</Paragraphs>
  <Slides>37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41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266</cp:revision>
  <dcterms:created xsi:type="dcterms:W3CDTF">2025-02-10T12:53:37Z</dcterms:created>
  <dcterms:modified xsi:type="dcterms:W3CDTF">2025-04-17T05:32:52Z</dcterms:modified>
</cp:coreProperties>
</file>